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sldIdLst>
    <p:sldId id="262" r:id="rId2"/>
    <p:sldId id="263" r:id="rId3"/>
  </p:sldIdLst>
  <p:sldSz cx="7561263" cy="10693400"/>
  <p:notesSz cx="6888163" cy="10020300"/>
  <p:custDataLst>
    <p:tags r:id="rId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CCFF"/>
    <a:srgbClr val="FFCCCC"/>
    <a:srgbClr val="6D08DC"/>
    <a:srgbClr val="333333"/>
    <a:srgbClr val="000000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00" autoAdjust="0"/>
  </p:normalViewPr>
  <p:slideViewPr>
    <p:cSldViewPr>
      <p:cViewPr>
        <p:scale>
          <a:sx n="50" d="100"/>
          <a:sy n="50" d="100"/>
        </p:scale>
        <p:origin x="-2208" y="-66"/>
      </p:cViewPr>
      <p:guideLst>
        <p:guide orient="horz" pos="3368"/>
        <p:guide pos="294"/>
        <p:guide pos="431"/>
        <p:guide pos="385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5466" cy="501257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074" y="2"/>
            <a:ext cx="2985465" cy="501257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56E3DE-60E2-4ECB-ADE4-FE3F551BA4AD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50888"/>
            <a:ext cx="265906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6" rIns="92433" bIns="462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331" y="4759524"/>
            <a:ext cx="5511505" cy="4509698"/>
          </a:xfrm>
          <a:prstGeom prst="rect">
            <a:avLst/>
          </a:prstGeom>
        </p:spPr>
        <p:txBody>
          <a:bodyPr vert="horz" lIns="92433" tIns="46216" rIns="92433" bIns="46216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7432"/>
            <a:ext cx="2985466" cy="501256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074" y="9517432"/>
            <a:ext cx="2985465" cy="501256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FFFFE4-C0C9-4A37-A0AF-B85492EE04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6985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1588" y="2928938"/>
            <a:ext cx="7559675" cy="0"/>
          </a:xfrm>
          <a:prstGeom prst="line">
            <a:avLst/>
          </a:prstGeom>
          <a:ln w="44450">
            <a:solidFill>
              <a:srgbClr val="E400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810196"/>
            <a:ext cx="6805137" cy="187220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8063" y="3186460"/>
            <a:ext cx="6805137" cy="6365816"/>
          </a:xfrm>
          <a:prstGeom prst="rect">
            <a:avLst/>
          </a:prstGeom>
        </p:spPr>
        <p:txBody>
          <a:bodyPr/>
          <a:lstStyle>
            <a:lvl1pPr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12" descr="ﾘﾘｰロゴ.tif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7088" y="10113963"/>
            <a:ext cx="62388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図 11" descr="ＮＢＩrogo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9650" y="10099675"/>
            <a:ext cx="9366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\\GC-NAS-1\share\金城チーム\2011 1106 トラゼンタ\印刷物\aiデータ\バー.tif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0950" y="3175"/>
            <a:ext cx="6299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コネクタ 7"/>
          <p:cNvCxnSpPr/>
          <p:nvPr userDrawn="1"/>
        </p:nvCxnSpPr>
        <p:spPr>
          <a:xfrm>
            <a:off x="-36513" y="9810750"/>
            <a:ext cx="7561263" cy="0"/>
          </a:xfrm>
          <a:prstGeom prst="line">
            <a:avLst/>
          </a:prstGeom>
          <a:ln>
            <a:solidFill>
              <a:srgbClr val="5255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タイトル プレースホルダ 5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メイリオ"/>
          <a:ea typeface="メイリオ"/>
          <a:cs typeface="メイリオ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メイリオ"/>
          <a:ea typeface="メイリオ"/>
          <a:cs typeface="メイリオ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メイリオ"/>
          <a:ea typeface="メイリオ"/>
          <a:cs typeface="メイリオ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メイリオ"/>
          <a:ea typeface="メイリオ"/>
          <a:cs typeface="メイリオ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メイリオ"/>
          <a:ea typeface="メイリオ"/>
          <a:cs typeface="メイリオ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メイリオ"/>
          <a:ea typeface="メイリオ"/>
          <a:cs typeface="メイリオ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メイリオ"/>
          <a:ea typeface="メイリオ"/>
          <a:cs typeface="メイリオ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メイリオ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メイリオ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メイリオ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メイリオ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メイリオ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>
          <a:xfrm>
            <a:off x="252239" y="4554612"/>
            <a:ext cx="6984776" cy="4824536"/>
          </a:xfrm>
          <a:prstGeom prst="roundRect">
            <a:avLst/>
          </a:prstGeom>
          <a:solidFill>
            <a:srgbClr val="FFCCFF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828303" y="9955212"/>
            <a:ext cx="122413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教科書体" pitchFamily="17" charset="-128"/>
              <a:ea typeface="HG教科書体" pitchFamily="17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868863" y="9955212"/>
            <a:ext cx="98640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教科書体" pitchFamily="17" charset="-128"/>
              <a:ea typeface="HG教科書体" pitchFamily="17" charset="-128"/>
            </a:endParaRPr>
          </a:p>
        </p:txBody>
      </p:sp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288031" y="1314252"/>
            <a:ext cx="7525048" cy="1008112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ja-JP" altLang="en-US" sz="3200" b="1" dirty="0" smtClean="0">
                <a:solidFill>
                  <a:srgbClr val="333333"/>
                </a:solidFill>
                <a:latin typeface="HGPｺﾞｼｯｸM" pitchFamily="50" charset="-128"/>
                <a:ea typeface="HGPｺﾞｼｯｸM" pitchFamily="50" charset="-128"/>
                <a:cs typeface="メイリオ"/>
              </a:rPr>
              <a:t>　</a:t>
            </a:r>
            <a:r>
              <a:rPr lang="ja-JP" altLang="en-US" sz="2900" b="1" dirty="0" smtClean="0">
                <a:solidFill>
                  <a:srgbClr val="333333"/>
                </a:solidFill>
                <a:latin typeface="HGPｺﾞｼｯｸM" pitchFamily="50" charset="-128"/>
                <a:ea typeface="HGPｺﾞｼｯｸM" pitchFamily="50" charset="-128"/>
                <a:cs typeface="メイリオ"/>
              </a:rPr>
              <a:t>　</a:t>
            </a:r>
            <a:r>
              <a:rPr lang="en-US" altLang="ja-JP" sz="2900" b="1" dirty="0" smtClean="0">
                <a:solidFill>
                  <a:srgbClr val="333333"/>
                </a:solidFill>
                <a:latin typeface="HGPｺﾞｼｯｸM" pitchFamily="50" charset="-128"/>
                <a:ea typeface="HGPｺﾞｼｯｸM" pitchFamily="50" charset="-128"/>
                <a:cs typeface="メイリオ"/>
              </a:rPr>
              <a:t/>
            </a:r>
            <a:br>
              <a:rPr lang="en-US" altLang="ja-JP" sz="2900" b="1" dirty="0" smtClean="0">
                <a:solidFill>
                  <a:srgbClr val="333333"/>
                </a:solidFill>
                <a:latin typeface="HGPｺﾞｼｯｸM" pitchFamily="50" charset="-128"/>
                <a:ea typeface="HGPｺﾞｼｯｸM" pitchFamily="50" charset="-128"/>
                <a:cs typeface="メイリオ"/>
              </a:rPr>
            </a:br>
            <a:r>
              <a:rPr lang="ja-JP" altLang="en-US" sz="1400" b="1" dirty="0" smtClean="0">
                <a:solidFill>
                  <a:srgbClr val="333333"/>
                </a:solidFill>
                <a:latin typeface="HGPｺﾞｼｯｸM" pitchFamily="50" charset="-128"/>
                <a:ea typeface="HGPｺﾞｼｯｸM" pitchFamily="50" charset="-128"/>
                <a:cs typeface="メイリオ"/>
              </a:rPr>
              <a:t>　　</a:t>
            </a:r>
            <a:r>
              <a:rPr lang="ja-JP" altLang="en-US" sz="1050" b="1" dirty="0" smtClean="0">
                <a:solidFill>
                  <a:srgbClr val="333333"/>
                </a:solidFill>
                <a:latin typeface="HGPｺﾞｼｯｸM" pitchFamily="50" charset="-128"/>
                <a:ea typeface="HGPｺﾞｼｯｸM" pitchFamily="50" charset="-128"/>
                <a:cs typeface="メイリオ"/>
              </a:rPr>
              <a:t>　　　　　　　　　　　　　　　　　　　　　　</a:t>
            </a:r>
            <a:r>
              <a:rPr lang="en-US" altLang="ja-JP" sz="1800" b="1" dirty="0" smtClean="0">
                <a:solidFill>
                  <a:srgbClr val="333333"/>
                </a:solidFill>
                <a:latin typeface="HGPｺﾞｼｯｸM" pitchFamily="50" charset="-128"/>
                <a:ea typeface="HGPｺﾞｼｯｸM" pitchFamily="50" charset="-128"/>
                <a:cs typeface="メイリオ"/>
              </a:rPr>
              <a:t/>
            </a:r>
            <a:br>
              <a:rPr lang="en-US" altLang="ja-JP" sz="1800" b="1" dirty="0" smtClean="0">
                <a:solidFill>
                  <a:srgbClr val="333333"/>
                </a:solidFill>
                <a:latin typeface="HGPｺﾞｼｯｸM" pitchFamily="50" charset="-128"/>
                <a:ea typeface="HGPｺﾞｼｯｸM" pitchFamily="50" charset="-128"/>
                <a:cs typeface="メイリオ"/>
              </a:rPr>
            </a:br>
            <a:r>
              <a:rPr lang="ja-JP" altLang="en-US" sz="2000" dirty="0" smtClean="0">
                <a:solidFill>
                  <a:srgbClr val="333333"/>
                </a:solidFill>
                <a:latin typeface="HGPｺﾞｼｯｸM" pitchFamily="50" charset="-128"/>
                <a:ea typeface="HGPｺﾞｼｯｸM" pitchFamily="50" charset="-128"/>
                <a:cs typeface="メイリオ"/>
              </a:rPr>
              <a:t>　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　</a:t>
            </a: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日時：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2013</a:t>
            </a: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年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10</a:t>
            </a: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月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6</a:t>
            </a: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日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(</a:t>
            </a: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日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)</a:t>
            </a: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　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13</a:t>
            </a: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：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30</a:t>
            </a: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～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16</a:t>
            </a: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：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00</a:t>
            </a:r>
            <a:b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</a:b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　　　　　</a:t>
            </a:r>
            <a:r>
              <a:rPr lang="ja-JP" altLang="en-US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 </a:t>
            </a:r>
            <a:r>
              <a:rPr lang="en-US" altLang="ja-JP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(</a:t>
            </a:r>
            <a:r>
              <a:rPr lang="ja-JP" altLang="en-US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＊開場 </a:t>
            </a:r>
            <a:r>
              <a:rPr lang="en-US" altLang="ja-JP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13:00</a:t>
            </a:r>
            <a:r>
              <a:rPr lang="ja-JP" altLang="en-US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～ </a:t>
            </a:r>
            <a:r>
              <a:rPr lang="ja-JP" altLang="en-US" sz="1600" dirty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定員</a:t>
            </a:r>
            <a:r>
              <a:rPr lang="ja-JP" altLang="en-US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になり次第締め切ります）</a:t>
            </a:r>
            <a:r>
              <a:rPr lang="en-US" altLang="ja-JP" sz="1800" dirty="0" smtClean="0">
                <a:solidFill>
                  <a:srgbClr val="333333"/>
                </a:solidFill>
                <a:latin typeface="HG教科書体" pitchFamily="17" charset="-128"/>
                <a:ea typeface="HG教科書体" pitchFamily="17" charset="-128"/>
                <a:cs typeface="メイリオ"/>
              </a:rPr>
              <a:t/>
            </a:r>
            <a:br>
              <a:rPr lang="en-US" altLang="ja-JP" sz="1800" dirty="0" smtClean="0">
                <a:solidFill>
                  <a:srgbClr val="333333"/>
                </a:solidFill>
                <a:latin typeface="HG教科書体" pitchFamily="17" charset="-128"/>
                <a:ea typeface="HG教科書体" pitchFamily="17" charset="-128"/>
                <a:cs typeface="メイリオ"/>
              </a:rPr>
            </a:br>
            <a:r>
              <a:rPr lang="ja-JP" altLang="en-US" sz="1800" dirty="0" smtClean="0">
                <a:solidFill>
                  <a:srgbClr val="333333"/>
                </a:solidFill>
                <a:latin typeface="HG教科書体" pitchFamily="17" charset="-128"/>
                <a:ea typeface="HG教科書体" pitchFamily="17" charset="-128"/>
                <a:cs typeface="メイリオ"/>
              </a:rPr>
              <a:t>　　</a:t>
            </a:r>
            <a:endParaRPr lang="ja-JP" altLang="en-US" b="1" dirty="0" smtClean="0">
              <a:solidFill>
                <a:srgbClr val="333333"/>
              </a:solidFill>
              <a:latin typeface="HG教科書体" pitchFamily="17" charset="-128"/>
              <a:ea typeface="HG教科書体" pitchFamily="17" charset="-128"/>
              <a:cs typeface="メイリオ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08423" y="9911367"/>
            <a:ext cx="640871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問合せ先：神楽坂ウナギ整骨院</a:t>
            </a:r>
            <a:endParaRPr lang="en-US" altLang="ja-JP" sz="1300" dirty="0" smtClean="0">
              <a:solidFill>
                <a:srgbClr val="333333"/>
              </a:solidFill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住所：〒</a:t>
            </a:r>
            <a:r>
              <a:rPr lang="en-US" altLang="ja-JP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162-0825 </a:t>
            </a:r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東京都 新宿区 神楽坂</a:t>
            </a:r>
            <a:r>
              <a:rPr lang="en-US" altLang="ja-JP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6-8 </a:t>
            </a:r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神楽坂松幸ビル　</a:t>
            </a:r>
            <a:r>
              <a:rPr lang="en-US" altLang="ja-JP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B</a:t>
            </a:r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１ </a:t>
            </a:r>
            <a:endParaRPr lang="en-US" altLang="ja-JP" sz="1300" dirty="0" smtClean="0">
              <a:solidFill>
                <a:srgbClr val="333333"/>
              </a:solidFill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ＴＥＬ：</a:t>
            </a:r>
            <a:r>
              <a:rPr lang="en-US" altLang="ja-JP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03-5579-8824</a:t>
            </a:r>
          </a:p>
          <a:p>
            <a:r>
              <a:rPr lang="ja-JP" altLang="en-US" sz="1400" b="1" dirty="0" smtClean="0">
                <a:solidFill>
                  <a:srgbClr val="333333"/>
                </a:solidFill>
                <a:latin typeface="HGPｺﾞｼｯｸM" pitchFamily="50" charset="-128"/>
                <a:ea typeface="HGPｺﾞｼｯｸM" pitchFamily="50" charset="-128"/>
              </a:rPr>
              <a:t>　　　　</a:t>
            </a:r>
            <a:endParaRPr lang="ja-JP" altLang="en-US" sz="1400" b="1" dirty="0">
              <a:solidFill>
                <a:srgbClr val="333333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332359" y="302328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　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神楽坂ウナギ整骨院　院長　加藤 隆之　先生</a:t>
            </a:r>
            <a:endParaRPr lang="ja-JP" altLang="en-US" sz="2000" dirty="0">
              <a:solidFill>
                <a:srgbClr val="333333"/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6" name="テキスト ボックス 4"/>
          <p:cNvSpPr txBox="1">
            <a:spLocks noChangeArrowheads="1"/>
          </p:cNvSpPr>
          <p:nvPr/>
        </p:nvSpPr>
        <p:spPr bwMode="auto">
          <a:xfrm>
            <a:off x="1389810" y="5420449"/>
            <a:ext cx="81514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22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『 </a:t>
            </a:r>
            <a:r>
              <a:rPr lang="ja-JP" altLang="ja-JP" sz="22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知って得する！　腰痛・転倒予防体操</a:t>
            </a:r>
            <a:r>
              <a:rPr lang="ja-JP" altLang="en-US" sz="22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 </a:t>
            </a:r>
            <a:r>
              <a:rPr lang="en-US" altLang="ja-JP" sz="22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』 </a:t>
            </a:r>
            <a:r>
              <a:rPr lang="ja-JP" altLang="en-US" sz="22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　</a:t>
            </a:r>
            <a:endParaRPr lang="en-US" altLang="ja-JP" sz="2200" dirty="0" smtClean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  <a:p>
            <a:r>
              <a:rPr lang="en-US" altLang="ja-JP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           </a:t>
            </a:r>
            <a:r>
              <a:rPr lang="ja-JP" altLang="ja-JP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－</a:t>
            </a:r>
            <a:r>
              <a:rPr lang="en-US" altLang="ja-JP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ja-JP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介護予防の観点から</a:t>
            </a:r>
            <a:r>
              <a:rPr lang="ja-JP" altLang="en-US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ja-JP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－</a:t>
            </a:r>
            <a:r>
              <a:rPr lang="en-US" altLang="ja-JP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2000" b="1" dirty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　</a:t>
            </a:r>
          </a:p>
        </p:txBody>
      </p:sp>
      <p:sp>
        <p:nvSpPr>
          <p:cNvPr id="23" name="テキスト ボックス 13"/>
          <p:cNvSpPr txBox="1">
            <a:spLocks noChangeArrowheads="1"/>
          </p:cNvSpPr>
          <p:nvPr/>
        </p:nvSpPr>
        <p:spPr bwMode="auto">
          <a:xfrm>
            <a:off x="1459338" y="7866980"/>
            <a:ext cx="81539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演者：</a:t>
            </a:r>
            <a:r>
              <a:rPr lang="ja-JP" altLang="en-US" sz="2000" dirty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　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立川相互病院　薬剤科　浅野 智央　先生</a:t>
            </a:r>
            <a:endParaRPr lang="en-US" altLang="ja-JP" sz="2000" dirty="0">
              <a:solidFill>
                <a:srgbClr val="333333"/>
              </a:solidFill>
              <a:latin typeface="HGP明朝B" pitchFamily="18" charset="-128"/>
              <a:ea typeface="HGP明朝B" pitchFamily="18" charset="-128"/>
              <a:cs typeface="メイリオ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96255" y="3762524"/>
            <a:ext cx="1152128" cy="288032"/>
          </a:xfrm>
          <a:prstGeom prst="roundRect">
            <a:avLst/>
          </a:prstGeom>
          <a:solidFill>
            <a:srgbClr val="6D08DC"/>
          </a:solidFill>
          <a:ln>
            <a:solidFill>
              <a:srgbClr val="6D0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P明朝B" pitchFamily="18" charset="-128"/>
                <a:ea typeface="HGP明朝B" pitchFamily="18" charset="-128"/>
              </a:rPr>
              <a:t>開会の辞</a:t>
            </a:r>
            <a:endParaRPr kumimoji="1" lang="ja-JP" altLang="en-US" sz="1600" dirty="0">
              <a:solidFill>
                <a:schemeClr val="bg1"/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96255" y="3186460"/>
            <a:ext cx="1152128" cy="288032"/>
          </a:xfrm>
          <a:prstGeom prst="roundRect">
            <a:avLst/>
          </a:prstGeom>
          <a:gradFill flip="none" rotWithShape="1">
            <a:gsLst>
              <a:gs pos="0">
                <a:srgbClr val="6D08DC">
                  <a:shade val="30000"/>
                  <a:satMod val="115000"/>
                </a:srgbClr>
              </a:gs>
              <a:gs pos="50000">
                <a:srgbClr val="6D08DC">
                  <a:shade val="67500"/>
                  <a:satMod val="115000"/>
                </a:srgbClr>
              </a:gs>
              <a:gs pos="100000">
                <a:srgbClr val="6D08D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6D0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P明朝B" pitchFamily="18" charset="-128"/>
                <a:ea typeface="HGP明朝B" pitchFamily="18" charset="-128"/>
              </a:rPr>
              <a:t>総合座長</a:t>
            </a:r>
            <a:endParaRPr kumimoji="1" lang="ja-JP" altLang="en-US" sz="1600" dirty="0">
              <a:solidFill>
                <a:schemeClr val="bg1"/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96255" y="4986660"/>
            <a:ext cx="864096" cy="288032"/>
          </a:xfrm>
          <a:prstGeom prst="roundRect">
            <a:avLst/>
          </a:prstGeom>
          <a:gradFill flip="none" rotWithShape="1">
            <a:gsLst>
              <a:gs pos="0">
                <a:srgbClr val="6D08DC">
                  <a:shade val="30000"/>
                  <a:satMod val="115000"/>
                </a:srgbClr>
              </a:gs>
              <a:gs pos="50000">
                <a:srgbClr val="6D08DC">
                  <a:shade val="67500"/>
                  <a:satMod val="115000"/>
                </a:srgbClr>
              </a:gs>
              <a:gs pos="100000">
                <a:srgbClr val="6D08D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6D0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400" dirty="0" smtClean="0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講演</a:t>
            </a:r>
            <a:r>
              <a:rPr lang="en-US" altLang="ja-JP" sz="1400" dirty="0" smtClean="0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Ⅰ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3"/>
          <p:cNvSpPr txBox="1">
            <a:spLocks noChangeArrowheads="1"/>
          </p:cNvSpPr>
          <p:nvPr/>
        </p:nvSpPr>
        <p:spPr bwMode="auto">
          <a:xfrm>
            <a:off x="1407910" y="6191051"/>
            <a:ext cx="52530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演者：</a:t>
            </a:r>
            <a:r>
              <a:rPr lang="ja-JP" altLang="en-US" sz="2000" dirty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　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松戸新田接骨院　院長　飯田 浩史　先生</a:t>
            </a:r>
            <a:endParaRPr lang="en-US" altLang="ja-JP" sz="2000" dirty="0">
              <a:solidFill>
                <a:srgbClr val="333333"/>
              </a:solidFill>
              <a:latin typeface="HGP明朝B" pitchFamily="18" charset="-128"/>
              <a:ea typeface="HGP明朝B" pitchFamily="18" charset="-128"/>
              <a:cs typeface="メイリオ"/>
            </a:endParaRPr>
          </a:p>
        </p:txBody>
      </p:sp>
      <p:sp>
        <p:nvSpPr>
          <p:cNvPr id="25" name="テキスト ボックス 4"/>
          <p:cNvSpPr txBox="1">
            <a:spLocks noChangeArrowheads="1"/>
          </p:cNvSpPr>
          <p:nvPr/>
        </p:nvSpPr>
        <p:spPr bwMode="auto">
          <a:xfrm>
            <a:off x="694242" y="7065600"/>
            <a:ext cx="52466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22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『 </a:t>
            </a:r>
            <a:r>
              <a:rPr lang="ja-JP" altLang="ja-JP" sz="22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本当は怖い…クスリの副作用</a:t>
            </a:r>
            <a:r>
              <a:rPr lang="ja-JP" altLang="en-US" sz="22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 </a:t>
            </a:r>
            <a:r>
              <a:rPr lang="en-US" altLang="ja-JP" sz="22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』</a:t>
            </a:r>
          </a:p>
          <a:p>
            <a:r>
              <a:rPr lang="en-US" altLang="ja-JP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               </a:t>
            </a:r>
            <a:r>
              <a:rPr lang="ja-JP" altLang="ja-JP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－</a:t>
            </a:r>
            <a:r>
              <a:rPr lang="en-US" altLang="ja-JP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薬の飲み合わせと注意事項 </a:t>
            </a:r>
            <a:r>
              <a:rPr lang="ja-JP" altLang="ja-JP" sz="20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－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2000" b="1" dirty="0">
                <a:solidFill>
                  <a:srgbClr val="333333"/>
                </a:solidFill>
                <a:latin typeface="HG教科書体" pitchFamily="17" charset="-128"/>
                <a:ea typeface="HG教科書体" pitchFamily="17" charset="-128"/>
                <a:cs typeface="メイリオ"/>
              </a:rPr>
              <a:t>　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396255" y="6714852"/>
            <a:ext cx="864096" cy="288032"/>
          </a:xfrm>
          <a:prstGeom prst="roundRect">
            <a:avLst/>
          </a:prstGeom>
          <a:gradFill flip="none" rotWithShape="1">
            <a:gsLst>
              <a:gs pos="0">
                <a:srgbClr val="6D08DC">
                  <a:shade val="30000"/>
                  <a:satMod val="115000"/>
                </a:srgbClr>
              </a:gs>
              <a:gs pos="50000">
                <a:srgbClr val="6D08DC">
                  <a:shade val="67500"/>
                  <a:satMod val="115000"/>
                </a:srgbClr>
              </a:gs>
              <a:gs pos="100000">
                <a:srgbClr val="6D08D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6D0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400" dirty="0" smtClean="0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講演</a:t>
            </a:r>
            <a:r>
              <a:rPr lang="en-US" altLang="ja-JP" sz="1400" dirty="0" smtClean="0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Ⅱ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76375" y="498666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13:40 </a:t>
            </a:r>
            <a:r>
              <a:rPr lang="ja-JP" altLang="en-US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～</a:t>
            </a:r>
            <a:r>
              <a:rPr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14</a:t>
            </a:r>
            <a:r>
              <a:rPr kumimoji="1"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:20</a:t>
            </a:r>
            <a:endParaRPr kumimoji="1" lang="ja-JP" altLang="en-US" sz="1600" u="sng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76375" y="666433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14</a:t>
            </a:r>
            <a:r>
              <a:rPr kumimoji="1"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:30 </a:t>
            </a:r>
            <a:r>
              <a:rPr lang="ja-JP" altLang="en-US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～</a:t>
            </a:r>
            <a:r>
              <a:rPr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15</a:t>
            </a:r>
            <a:r>
              <a:rPr kumimoji="1"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:10</a:t>
            </a:r>
            <a:endParaRPr kumimoji="1" lang="ja-JP" altLang="en-US" sz="1600" u="sng" dirty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48383" y="371200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13:30 </a:t>
            </a:r>
            <a:r>
              <a:rPr lang="ja-JP" altLang="en-US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～</a:t>
            </a:r>
            <a:r>
              <a:rPr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13</a:t>
            </a:r>
            <a:r>
              <a:rPr kumimoji="1"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:40</a:t>
            </a:r>
            <a:endParaRPr kumimoji="1" lang="ja-JP" altLang="en-US" sz="1600" u="sng" dirty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2279" y="63656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神楽坂ウナギ整骨院　開院１周年記念講演会</a:t>
            </a:r>
            <a:endParaRPr kumimoji="1" lang="ja-JP" altLang="en-US" sz="24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36415" y="102622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～みんながもっと知りたいこと～</a:t>
            </a:r>
            <a:endParaRPr kumimoji="1" lang="ja-JP" altLang="en-US" dirty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96255" y="8299028"/>
            <a:ext cx="936104" cy="432048"/>
          </a:xfrm>
          <a:prstGeom prst="roundRect">
            <a:avLst/>
          </a:prstGeom>
          <a:gradFill flip="none" rotWithShape="1">
            <a:gsLst>
              <a:gs pos="0">
                <a:srgbClr val="6D08DC">
                  <a:shade val="30000"/>
                  <a:satMod val="115000"/>
                </a:srgbClr>
              </a:gs>
              <a:gs pos="50000">
                <a:srgbClr val="6D08DC">
                  <a:shade val="67500"/>
                  <a:satMod val="115000"/>
                </a:srgbClr>
              </a:gs>
              <a:gs pos="100000">
                <a:srgbClr val="6D08D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6D0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00" dirty="0" smtClean="0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Q&amp;A</a:t>
            </a:r>
            <a:r>
              <a:rPr lang="ja-JP" altLang="en-US" sz="1300" dirty="0" smtClean="0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endParaRPr lang="en-US" altLang="ja-JP" sz="1300" dirty="0" smtClean="0">
              <a:solidFill>
                <a:schemeClr val="bg1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セッション</a:t>
            </a:r>
            <a:endParaRPr kumimoji="1" lang="ja-JP" altLang="en-US" sz="1300" dirty="0">
              <a:solidFill>
                <a:schemeClr val="bg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48383" y="412256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神楽坂ウナギ整骨院　院長　　加藤 隆之　先生</a:t>
            </a:r>
            <a:endParaRPr kumimoji="1" lang="ja-JP" altLang="en-US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2239" y="9379148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　　　</a:t>
            </a:r>
            <a:r>
              <a:rPr lang="ja-JP" altLang="en-US" sz="14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　　＊ご</a:t>
            </a:r>
            <a:r>
              <a:rPr kumimoji="1" lang="ja-JP" altLang="en-US" sz="14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家族ご友人などお誘いの上、ご参加下さい。事前申し込み不要です。＊</a:t>
            </a:r>
            <a:endParaRPr kumimoji="1" lang="ja-JP" altLang="en-US" sz="1400" dirty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496081" y="8392522"/>
            <a:ext cx="1348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15:10 </a:t>
            </a:r>
            <a:r>
              <a:rPr lang="ja-JP" altLang="en-US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～</a:t>
            </a:r>
            <a:r>
              <a:rPr lang="en-US" altLang="ja-JP" sz="1600" u="sng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15:30</a:t>
            </a:r>
            <a:endParaRPr lang="ja-JP" altLang="en-US" sz="1600" u="sng" dirty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04367" y="8803084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座長を司会として、皆様の日頃の疑問 等お答えさせて頂きます。</a:t>
            </a:r>
            <a:endParaRPr kumimoji="1" lang="ja-JP" altLang="en-US" sz="1600" dirty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72319" y="2034332"/>
            <a:ext cx="45365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場所：高齢者福祉施設 神楽坂　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2</a:t>
            </a:r>
            <a:r>
              <a:rPr lang="ja-JP" altLang="en-US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Ｆホール　</a:t>
            </a: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/>
            </a:r>
            <a:b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</a:br>
            <a:r>
              <a:rPr lang="en-US" altLang="ja-JP" sz="17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       </a:t>
            </a:r>
            <a:r>
              <a:rPr lang="en-US" altLang="ja-JP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 </a:t>
            </a:r>
            <a:r>
              <a:rPr lang="ja-JP" altLang="en-US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〒</a:t>
            </a:r>
            <a:r>
              <a:rPr lang="en-US" altLang="ja-JP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162-0805 </a:t>
            </a:r>
            <a:r>
              <a:rPr lang="ja-JP" altLang="en-US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東京都 新宿区 矢来町 </a:t>
            </a:r>
            <a:r>
              <a:rPr lang="en-US" altLang="ja-JP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104</a:t>
            </a:r>
          </a:p>
          <a:p>
            <a:r>
              <a:rPr lang="en-US" altLang="ja-JP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        </a:t>
            </a:r>
            <a:r>
              <a:rPr lang="ja-JP" altLang="en-US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 </a:t>
            </a:r>
            <a:r>
              <a:rPr lang="en-US" altLang="ja-JP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TEL</a:t>
            </a:r>
            <a:r>
              <a:rPr lang="ja-JP" altLang="en-US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：</a:t>
            </a:r>
            <a:r>
              <a:rPr lang="en-US" altLang="ja-JP" sz="16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03-3269-7555</a:t>
            </a:r>
            <a:r>
              <a:rPr lang="ja-JP" altLang="en-US" sz="15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　</a:t>
            </a:r>
            <a:endParaRPr kumimoji="1" lang="ja-JP" altLang="en-US" sz="1500" dirty="0">
              <a:latin typeface="HGP明朝B" pitchFamily="18" charset="-128"/>
              <a:ea typeface="HGP明朝B" pitchFamily="18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5738" t="15980" r="68316" b="50000"/>
          <a:stretch>
            <a:fillRect/>
          </a:stretch>
        </p:blipFill>
        <p:spPr bwMode="auto">
          <a:xfrm>
            <a:off x="5508823" y="1242244"/>
            <a:ext cx="17281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46068" t="47165" r="42710" b="32990"/>
          <a:stretch>
            <a:fillRect/>
          </a:stretch>
        </p:blipFill>
        <p:spPr bwMode="auto">
          <a:xfrm>
            <a:off x="756295" y="9883204"/>
            <a:ext cx="936104" cy="75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角丸四角形 32"/>
          <p:cNvSpPr/>
          <p:nvPr/>
        </p:nvSpPr>
        <p:spPr>
          <a:xfrm>
            <a:off x="180231" y="90116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80231" y="16212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入場無料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772519" y="498666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3"/>
                </a:solidFill>
                <a:latin typeface="HGS明朝B" pitchFamily="18" charset="-128"/>
                <a:ea typeface="HGS明朝B" pitchFamily="18" charset="-128"/>
              </a:rPr>
              <a:t>（</a:t>
            </a:r>
            <a:r>
              <a:rPr kumimoji="1" lang="en-US" altLang="ja-JP" sz="1600" dirty="0" smtClean="0">
                <a:solidFill>
                  <a:schemeClr val="accent3"/>
                </a:solidFill>
                <a:latin typeface="HGS明朝B" pitchFamily="18" charset="-128"/>
                <a:ea typeface="HGS明朝B" pitchFamily="18" charset="-128"/>
              </a:rPr>
              <a:t>※</a:t>
            </a:r>
            <a:r>
              <a:rPr kumimoji="1" lang="ja-JP" altLang="en-US" sz="1600" dirty="0" smtClean="0">
                <a:solidFill>
                  <a:schemeClr val="accent3"/>
                </a:solidFill>
                <a:latin typeface="HGS明朝B" pitchFamily="18" charset="-128"/>
                <a:ea typeface="HGS明朝B" pitchFamily="18" charset="-128"/>
              </a:rPr>
              <a:t>動きやすい服でお越しください</a:t>
            </a:r>
            <a:r>
              <a:rPr kumimoji="1" lang="ja-JP" altLang="en-US" sz="1600" dirty="0" smtClean="0">
                <a:solidFill>
                  <a:schemeClr val="accent3"/>
                </a:solidFill>
                <a:latin typeface="HGS明朝B" pitchFamily="18" charset="-128"/>
                <a:ea typeface="HGS明朝B" pitchFamily="18" charset="-128"/>
              </a:rPr>
              <a:t>　）</a:t>
            </a:r>
            <a:endParaRPr kumimoji="1" lang="ja-JP" altLang="en-US" sz="1600" dirty="0">
              <a:solidFill>
                <a:schemeClr val="accent3"/>
              </a:solidFill>
              <a:latin typeface="HGS明朝B" pitchFamily="18" charset="-128"/>
              <a:ea typeface="HGS明朝B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868863" y="10027220"/>
            <a:ext cx="93610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72319" y="10027220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52439" y="738188"/>
            <a:ext cx="3888432" cy="720080"/>
          </a:xfrm>
        </p:spPr>
        <p:txBody>
          <a:bodyPr>
            <a:noAutofit/>
          </a:bodyPr>
          <a:lstStyle/>
          <a:p>
            <a:r>
              <a:rPr lang="ja-JP" altLang="en-US" sz="4000" dirty="0" smtClean="0">
                <a:solidFill>
                  <a:schemeClr val="accent3"/>
                </a:solidFill>
              </a:rPr>
              <a:t>会場のご案内</a:t>
            </a:r>
            <a:endParaRPr kumimoji="1" lang="ja-JP" altLang="en-US" sz="4000" dirty="0">
              <a:solidFill>
                <a:schemeClr val="accent3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6335" y="1602284"/>
            <a:ext cx="5940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u="sng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場所：高齢者福祉施設 神楽坂　</a:t>
            </a:r>
            <a:r>
              <a:rPr lang="en-US" altLang="ja-JP" sz="2400" u="sng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2</a:t>
            </a:r>
            <a:r>
              <a:rPr lang="ja-JP" altLang="en-US" sz="2400" u="sng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Ｆホール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　</a:t>
            </a:r>
            <a:r>
              <a:rPr lang="en-US" altLang="ja-JP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/>
            </a:r>
            <a:br>
              <a:rPr lang="en-US" altLang="ja-JP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</a:br>
            <a:r>
              <a:rPr lang="en-US" altLang="ja-JP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        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〒</a:t>
            </a:r>
            <a:r>
              <a:rPr lang="en-US" altLang="ja-JP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162-0805 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東京都 新宿区 矢来町 </a:t>
            </a:r>
            <a:r>
              <a:rPr lang="en-US" altLang="ja-JP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104</a:t>
            </a:r>
          </a:p>
          <a:p>
            <a:r>
              <a:rPr lang="en-US" altLang="ja-JP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        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 </a:t>
            </a:r>
            <a:r>
              <a:rPr lang="en-US" altLang="ja-JP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TEL</a:t>
            </a:r>
            <a:r>
              <a:rPr lang="ja-JP" altLang="en-US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：</a:t>
            </a:r>
            <a:r>
              <a:rPr lang="en-US" altLang="ja-JP" sz="20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  <a:cs typeface="メイリオ"/>
              </a:rPr>
              <a:t>03-3269-7555</a:t>
            </a:r>
            <a:endParaRPr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2412479" y="9955212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問合せ先：神楽坂ウナギ整骨院</a:t>
            </a:r>
            <a:endParaRPr lang="en-US" altLang="ja-JP" sz="1300" dirty="0" smtClean="0">
              <a:solidFill>
                <a:srgbClr val="333333"/>
              </a:solidFill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住所：〒</a:t>
            </a:r>
            <a:r>
              <a:rPr lang="en-US" altLang="ja-JP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162-0825 </a:t>
            </a:r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新宿区 神楽坂</a:t>
            </a:r>
            <a:r>
              <a:rPr lang="en-US" altLang="ja-JP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6-8 </a:t>
            </a:r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神楽坂松幸ビル　</a:t>
            </a:r>
            <a:r>
              <a:rPr lang="en-US" altLang="ja-JP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B</a:t>
            </a:r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１ </a:t>
            </a:r>
            <a:endParaRPr lang="en-US" altLang="ja-JP" sz="1300" dirty="0" smtClean="0">
              <a:solidFill>
                <a:srgbClr val="333333"/>
              </a:solidFill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ＴＥＬ：</a:t>
            </a:r>
            <a:r>
              <a:rPr lang="en-US" altLang="ja-JP" sz="1300" dirty="0" smtClean="0">
                <a:solidFill>
                  <a:srgbClr val="333333"/>
                </a:solidFill>
                <a:latin typeface="HGP明朝B" pitchFamily="18" charset="-128"/>
                <a:ea typeface="HGP明朝B" pitchFamily="18" charset="-128"/>
              </a:rPr>
              <a:t>03-5579-8824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968" t="20886" r="33071" b="16477"/>
          <a:stretch>
            <a:fillRect/>
          </a:stretch>
        </p:blipFill>
        <p:spPr bwMode="auto">
          <a:xfrm>
            <a:off x="900311" y="3690516"/>
            <a:ext cx="583264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756295" y="3474492"/>
            <a:ext cx="6120680" cy="5472608"/>
          </a:xfrm>
          <a:prstGeom prst="rect">
            <a:avLst/>
          </a:prstGeom>
          <a:noFill/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星 5 15"/>
          <p:cNvSpPr/>
          <p:nvPr/>
        </p:nvSpPr>
        <p:spPr>
          <a:xfrm>
            <a:off x="2124447" y="5562724"/>
            <a:ext cx="360040" cy="360040"/>
          </a:xfrm>
          <a:prstGeom prst="star5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0391" y="5346700"/>
            <a:ext cx="319354" cy="360040"/>
          </a:xfrm>
          <a:prstGeom prst="rect">
            <a:avLst/>
          </a:prstGeom>
          <a:noFill/>
        </p:spPr>
      </p:pic>
      <p:pic>
        <p:nvPicPr>
          <p:cNvPr id="13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559" y="9054420"/>
            <a:ext cx="288032" cy="324728"/>
          </a:xfrm>
          <a:prstGeom prst="rect">
            <a:avLst/>
          </a:prstGeom>
          <a:noFill/>
        </p:spPr>
      </p:pic>
      <p:sp>
        <p:nvSpPr>
          <p:cNvPr id="14" name="テキスト ボックス 13"/>
          <p:cNvSpPr txBox="1"/>
          <p:nvPr/>
        </p:nvSpPr>
        <p:spPr>
          <a:xfrm>
            <a:off x="3492599" y="901910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※ </a:t>
            </a:r>
            <a:r>
              <a:rPr lang="ja-JP" altLang="en-US" sz="12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会場近隣に、タイムズ駐車場（有料）がございますが、</a:t>
            </a:r>
            <a:endParaRPr lang="en-US" altLang="ja-JP" sz="1200" dirty="0" smtClean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12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　　台数が限られております。公共交通機関のご利用を</a:t>
            </a:r>
            <a:endParaRPr lang="en-US" altLang="ja-JP" sz="1200" dirty="0" smtClean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12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    お願いいたします。</a:t>
            </a:r>
            <a:endParaRPr lang="en-US" altLang="ja-JP" sz="1200" dirty="0" smtClean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  <a:p>
            <a:r>
              <a:rPr kumimoji="1" lang="en-US" altLang="ja-JP" sz="1200" dirty="0" smtClean="0">
                <a:solidFill>
                  <a:schemeClr val="accent3"/>
                </a:solidFill>
                <a:latin typeface="HGP明朝B" pitchFamily="18" charset="-128"/>
                <a:ea typeface="HGP明朝B" pitchFamily="18" charset="-128"/>
              </a:rPr>
              <a:t>     </a:t>
            </a:r>
            <a:endParaRPr kumimoji="1" lang="ja-JP" altLang="en-US" sz="1200" dirty="0">
              <a:solidFill>
                <a:schemeClr val="accent3"/>
              </a:solidFill>
              <a:latin typeface="HGP明朝B" pitchFamily="18" charset="-128"/>
              <a:ea typeface="HGP明朝B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トラゼンタ®錠&amp;#x0D;&amp;#x0A;○○○○○○講演会 in △△△&amp;quot;&quot;/&gt;&lt;property id=&quot;20307&quot; value=&quot;256&quot;/&gt;&lt;/object&gt;&lt;object type=&quot;3&quot; unique_id=&quot;10005&quot;&gt;&lt;property id=&quot;20148&quot; value=&quot;5&quot;/&gt;&lt;property id=&quot;20300&quot; value=&quot;スライド 2 - &amp;quot;トラゼンタ®錠&amp;#x0D;&amp;#x0A; ○○○○○○講演会 in △△△&amp;#x0D;&amp;#x0A;　　日時：2011年○月○日&amp;#x0D;&amp;#x0A;　　場所：○○ホテル　○○会場&amp;quot;&quot;/&gt;&lt;property id=&quot;20307&quot; value=&quot;257&quot;/&gt;&lt;/object&gt;&lt;object type=&quot;3&quot; unique_id=&quot;10006&quot;&gt;&lt;property id=&quot;20148&quot; value=&quot;5&quot;/&gt;&lt;property id=&quot;20300&quot; value=&quot;スライド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テーマ">
  <a:themeElements>
    <a:clrScheme name="トラゼンタ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E40073"/>
      </a:accent1>
      <a:accent2>
        <a:srgbClr val="F0DF00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333333"/>
      </a:hlink>
      <a:folHlink>
        <a:srgbClr val="333333"/>
      </a:folHlink>
    </a:clrScheme>
    <a:fontScheme name="トラゼンタ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148</Words>
  <Application>Microsoft Office PowerPoint</Application>
  <PresentationFormat>ユーザー設定</PresentationFormat>
  <Paragraphs>41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1_Office テーマ</vt:lpstr>
      <vt:lpstr>　　 　　　　　　　　　　　　　　　　　　　　　　　　 　　日時：2013年10月6日(日)　13：30～16：00 　　　　　 (＊開場 13:00～ 定員になり次第締め切ります） 　　</vt:lpstr>
      <vt:lpstr>会場のご案内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トラゼンタ®錠 ○○○○講演会 in △△△</dc:title>
  <dc:creator>kato</dc:creator>
  <cp:lastModifiedBy>FJ-USER</cp:lastModifiedBy>
  <cp:revision>105</cp:revision>
  <cp:lastPrinted>2013-09-02T07:39:40Z</cp:lastPrinted>
  <dcterms:created xsi:type="dcterms:W3CDTF">2011-08-16T08:50:15Z</dcterms:created>
  <dcterms:modified xsi:type="dcterms:W3CDTF">2013-09-08T23:48:06Z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